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8" r:id="rId2"/>
    <p:sldId id="309" r:id="rId3"/>
    <p:sldId id="311" r:id="rId4"/>
    <p:sldId id="310" r:id="rId5"/>
    <p:sldId id="312" r:id="rId6"/>
    <p:sldId id="315" r:id="rId7"/>
    <p:sldId id="313" r:id="rId8"/>
    <p:sldId id="317" r:id="rId9"/>
    <p:sldId id="318" r:id="rId10"/>
    <p:sldId id="319" r:id="rId11"/>
    <p:sldId id="320" r:id="rId12"/>
    <p:sldId id="316" r:id="rId13"/>
    <p:sldId id="321" r:id="rId14"/>
    <p:sldId id="322" r:id="rId15"/>
    <p:sldId id="32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2C7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C4892-C15C-AA4E-9ED4-7B6605043632}" v="312" dt="2023-03-27T22:22:22.554"/>
    <p1510:client id="{C3420962-3CEE-4A88-9A3D-8EC93E9E6CBC}" v="480" dt="2023-03-28T06:54:18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Mastertitelformat bearbeiten</a:t>
            </a:r>
            <a:endParaRPr lang="en-GB" sz="40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 dirty="0">
                    <a:solidFill>
                      <a:srgbClr val="002C70"/>
                    </a:solidFill>
                  </a:rPr>
                  <a:t>-</a:t>
                </a:r>
                <a:r>
                  <a:rPr lang="de-DE" dirty="0">
                    <a:solidFill>
                      <a:srgbClr val="002C70"/>
                    </a:solidFill>
                  </a:rPr>
                  <a:t>Funktion in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scipy.optimize</a:t>
                </a:r>
                <a:endParaRPr lang="de-DE" i="1" dirty="0">
                  <a:solidFill>
                    <a:srgbClr val="002C70"/>
                  </a:solidFill>
                </a:endParaRPr>
              </a:p>
              <a:p>
                <a:pPr algn="ctr"/>
                <a:endParaRPr lang="de-DE" i="1" dirty="0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Fehler der </a:t>
                </a:r>
                <a:r>
                  <a:rPr lang="de-DE" dirty="0" err="1">
                    <a:solidFill>
                      <a:srgbClr val="002C70"/>
                    </a:solidFill>
                  </a:rPr>
                  <a:t>y</a:t>
                </a:r>
                <a:r>
                  <a:rPr lang="de-DE" dirty="0">
                    <a:solidFill>
                      <a:srgbClr val="002C70"/>
                    </a:solidFill>
                  </a:rPr>
                  <a:t>-Daten (=</a:t>
                </a:r>
                <a:r>
                  <a:rPr lang="de-DE" sz="1800" dirty="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 dirty="0">
                    <a:solidFill>
                      <a:srgbClr val="002C70"/>
                    </a:solidFill>
                  </a:rPr>
                  <a:t>) mit dem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sigma</a:t>
                </a:r>
                <a:r>
                  <a:rPr lang="de-DE" dirty="0" err="1">
                    <a:solidFill>
                      <a:srgbClr val="002C70"/>
                    </a:solidFill>
                  </a:rPr>
                  <a:t>-keyword</a:t>
                </a:r>
                <a:r>
                  <a:rPr lang="de-DE" dirty="0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08C40C-DB9C-05F1-C711-2AA96B7DB70A}"/>
              </a:ext>
            </a:extLst>
          </p:cNvPr>
          <p:cNvCxnSpPr>
            <a:cxnSpLocks/>
          </p:cNvCxnSpPr>
          <p:nvPr/>
        </p:nvCxnSpPr>
        <p:spPr>
          <a:xfrm flipH="1" flipV="1">
            <a:off x="6589643" y="5509815"/>
            <a:ext cx="1967948" cy="791594"/>
          </a:xfrm>
          <a:prstGeom prst="straightConnector1">
            <a:avLst/>
          </a:prstGeom>
          <a:ln w="1270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DBF87D1-A3E7-11A5-8CF7-7BE2E538A30B}"/>
              </a:ext>
            </a:extLst>
          </p:cNvPr>
          <p:cNvSpPr txBox="1"/>
          <p:nvPr/>
        </p:nvSpPr>
        <p:spPr>
          <a:xfrm>
            <a:off x="8557591" y="5978243"/>
            <a:ext cx="258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rgbClr val="002C70"/>
                </a:solidFill>
              </a:rPr>
              <a:t>stärkere Oszillation für immer kleinere Zählraten</a:t>
            </a:r>
            <a:endParaRPr lang="de-DE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691730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) 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en-GB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30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6504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2.56 (</a:t>
            </a:r>
            <a:r>
              <a:rPr lang="de-DE" dirty="0" err="1"/>
              <a:t>th</a:t>
            </a:r>
            <a:r>
              <a:rPr lang="de-DE" dirty="0"/>
              <a:t>.) / </a:t>
            </a:r>
            <a:r>
              <a:rPr lang="de-AT" dirty="0"/>
              <a:t>2.60 (</a:t>
            </a:r>
            <a:r>
              <a:rPr lang="de-AT" dirty="0" err="1"/>
              <a:t>exp</a:t>
            </a:r>
            <a:r>
              <a:rPr lang="de-AT" dirty="0"/>
              <a:t>.)</a:t>
            </a:r>
            <a:r>
              <a:rPr lang="de-DE" dirty="0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8B3E5E-B985-3D2B-6A9D-BF16576E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64" y="248235"/>
            <a:ext cx="9301576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/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𝐹𝑖𝑡</m:t>
                          </m:r>
                        </m:e>
                      </m:groupChr>
                      <m:r>
                        <a:rPr lang="en-GB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/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func>
                            <m:funcPr>
                              <m:ctrlPr>
                                <a:rPr lang="en-GB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1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func>
                        </m:e>
                      </m:groupCh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8">
            <a:extLst>
              <a:ext uri="{FF2B5EF4-FFF2-40B4-BE49-F238E27FC236}">
                <a16:creationId xmlns:a16="http://schemas.microsoft.com/office/drawing/2014/main" id="{FEF6FCBD-484D-AF19-962D-D7641EB776B3}"/>
              </a:ext>
            </a:extLst>
          </p:cNvPr>
          <p:cNvSpPr txBox="1"/>
          <p:nvPr/>
        </p:nvSpPr>
        <p:spPr>
          <a:xfrm>
            <a:off x="560186" y="2052506"/>
            <a:ext cx="6729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02C70"/>
                </a:solidFill>
              </a:rPr>
              <a:t>Photoeffekt, Compton Effekt, Paarbildung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D0C88AE-C84A-6A59-8F26-B8CF35C7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2" y="2052506"/>
            <a:ext cx="4414199" cy="42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B1CCBD4-0999-9DC1-5F71-AF2100137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544" y="1514941"/>
            <a:ext cx="8964064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924CFC-1A33-8934-44AC-F7BB4C9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113" y="248235"/>
            <a:ext cx="9154927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/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64</m:t>
                      </m:r>
                      <m:sSubSup>
                        <m:sSubSup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/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sz="2800" dirty="0">
                    <a:solidFill>
                      <a:srgbClr val="002C7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unten 4">
            <a:extLst>
              <a:ext uri="{FF2B5EF4-FFF2-40B4-BE49-F238E27FC236}">
                <a16:creationId xmlns:a16="http://schemas.microsoft.com/office/drawing/2014/main" id="{093F964B-4E68-892E-2CC4-313E69883001}"/>
              </a:ext>
            </a:extLst>
          </p:cNvPr>
          <p:cNvSpPr/>
          <p:nvPr/>
        </p:nvSpPr>
        <p:spPr>
          <a:xfrm>
            <a:off x="1371652" y="2450592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/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/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00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blipFill>
                <a:blip r:embed="rId6"/>
                <a:stretch>
                  <a:fillRect b="-672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/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𝑀𝑒𝑉</m:t>
                      </m:r>
                    </m:oMath>
                  </m:oMathPara>
                </a14:m>
                <a:endParaRPr lang="en-GB" sz="20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8">
            <a:extLst>
              <a:ext uri="{FF2B5EF4-FFF2-40B4-BE49-F238E27FC236}">
                <a16:creationId xmlns:a16="http://schemas.microsoft.com/office/drawing/2014/main" id="{6A525804-D9C7-D747-CF11-1E1993AB9C74}"/>
              </a:ext>
            </a:extLst>
          </p:cNvPr>
          <p:cNvSpPr txBox="1"/>
          <p:nvPr/>
        </p:nvSpPr>
        <p:spPr>
          <a:xfrm>
            <a:off x="7081757" y="1378230"/>
            <a:ext cx="173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rgbClr val="002C70"/>
                </a:solidFill>
              </a:rPr>
              <a:t>Cobalt-60</a:t>
            </a:r>
          </a:p>
        </p:txBody>
      </p:sp>
    </p:spTree>
    <p:extLst>
      <p:ext uri="{BB962C8B-B14F-4D97-AF65-F5344CB8AC3E}">
        <p14:creationId xmlns:p14="http://schemas.microsoft.com/office/powerpoint/2010/main" val="377163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3733796" y="1564032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Theoretischer Hintergrund</a:t>
            </a:r>
            <a:endParaRPr lang="en-AT" b="1" dirty="0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3733792" y="3042188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3733793" y="4476714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Resultate</a:t>
            </a:r>
            <a:endParaRPr lang="de-DE" b="1" dirty="0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3733795" y="5936693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Diskussion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Emission von </a:t>
            </a:r>
            <a:r>
              <a:rPr lang="de-D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He Kern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Emission von Elektron/Positron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Emission hochenergetischer Strahlung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Theoretischer Hintergrund </a:t>
            </a:r>
          </a:p>
        </p:txBody>
      </p:sp>
      <p:pic>
        <p:nvPicPr>
          <p:cNvPr id="1026" name="Picture 2" descr="Mineralatlas Lexikon">
            <a:extLst>
              <a:ext uri="{FF2B5EF4-FFF2-40B4-BE49-F238E27FC236}">
                <a16:creationId xmlns:a16="http://schemas.microsoft.com/office/drawing/2014/main" id="{2619F2B9-05D3-F0BD-953C-BB56F3A4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98" y="1309377"/>
            <a:ext cx="3172999" cy="27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3052A3F-45A7-85F8-9A82-F6D13F73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26" y="4099985"/>
            <a:ext cx="3254363" cy="24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2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 dirty="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8648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Messung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Literatur</a:t>
            </a:r>
            <a:r>
              <a:rPr lang="de-DE" sz="2000" b="1" baseline="30000" dirty="0">
                <a:solidFill>
                  <a:srgbClr val="002D70"/>
                </a:solidFill>
              </a:rPr>
              <a:t>[1]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 dirty="0"/>
                  <a:t>Messung der Hintergrundstrahlung</a:t>
                </a:r>
                <a:r>
                  <a:rPr lang="sr-Latn-RS" dirty="0"/>
                  <a:t> mit N Messungen</a:t>
                </a:r>
                <a:endParaRPr lang="de-DE" dirty="0"/>
              </a:p>
              <a:p>
                <a:r>
                  <a:rPr lang="de-DE" dirty="0"/>
                  <a:t>Mittelwert (Erwartungswert) 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ist auch Varianz</a:t>
                </a:r>
              </a:p>
              <a:p>
                <a:pPr lvl="1"/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n̅= Aktivität[s</a:t>
                </a:r>
                <a:r>
                  <a:rPr lang="de-D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] * Zeit[s],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=̂ Standardabweichung der Messwerte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</a:p>
              <a:p>
                <a:r>
                  <a:rPr lang="de-DE" dirty="0"/>
                  <a:t>Standardabweichung der Stichprobe </a:t>
                </a:r>
                <a:r>
                  <a:rPr lang="sr-Latn-RS" dirty="0"/>
                  <a:t>mit deren Unsicherheit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 dirty="0"/>
                  <a:t> = 3,73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0,34</a:t>
                </a:r>
              </a:p>
              <a:p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=3.011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Gesamte Zahl der Ereignisse n</a:t>
                </a:r>
                <a:r>
                  <a:rPr lang="sr-Latn-RS" baseline="-25000" dirty="0"/>
                  <a:t>N</a:t>
                </a:r>
                <a:r>
                  <a:rPr lang="sr-Latn-RS" dirty="0"/>
                  <a:t> = 544</a:t>
                </a:r>
              </a:p>
              <a:p>
                <a:r>
                  <a:rPr lang="sr-Latn-RS" dirty="0"/>
                  <a:t>Standardabweichung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 dirty="0"/>
                  <a:t>n</a:t>
                </a:r>
                <a:r>
                  <a:rPr lang="sr-Latn-RS" baseline="-25000" dirty="0"/>
                  <a:t>N</a:t>
                </a:r>
              </a:p>
              <a:p>
                <a:pPr lvl="1"/>
                <a:r>
                  <a:rPr lang="sr-Latn-RS" dirty="0"/>
                  <a:t>23,32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 dirty="0"/>
                  <a:t> = 0,39 vergleich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 dirty="0"/>
                  <a:t>3,73 und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 3.011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 dirty="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Microsoft Office PowerPoint</Application>
  <PresentationFormat>Widescreen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 </vt:lpstr>
      <vt:lpstr>Messung der Geigerzähler-Charakteristik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Halbwertsdicke von Pb und Al für γ-Strahlung</vt:lpstr>
      <vt:lpstr>Halbwertsdicke von Pb und Al für γ-Strahlung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Lukas Prader</cp:lastModifiedBy>
  <cp:revision>2</cp:revision>
  <dcterms:created xsi:type="dcterms:W3CDTF">2021-11-20T13:03:09Z</dcterms:created>
  <dcterms:modified xsi:type="dcterms:W3CDTF">2023-03-28T17:45:33Z</dcterms:modified>
</cp:coreProperties>
</file>